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4" r:id="rId5"/>
    <p:sldId id="259" r:id="rId6"/>
    <p:sldId id="260" r:id="rId7"/>
    <p:sldId id="261" r:id="rId8"/>
    <p:sldId id="262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custDataLst>
    <p:tags r:id="rId18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40" autoAdjust="0"/>
    <p:restoredTop sz="94660"/>
  </p:normalViewPr>
  <p:slideViewPr>
    <p:cSldViewPr>
      <p:cViewPr>
        <p:scale>
          <a:sx n="76" d="100"/>
          <a:sy n="76" d="100"/>
        </p:scale>
        <p:origin x="-1176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FE582-3C9F-468C-BC2D-8C6836FC4B94}" type="datetimeFigureOut">
              <a:rPr lang="vi-VN" smtClean="0"/>
              <a:pPr/>
              <a:t>21/04/2020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27796-DEE7-4681-829E-FCD3E0F32CAE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FE582-3C9F-468C-BC2D-8C6836FC4B94}" type="datetimeFigureOut">
              <a:rPr lang="vi-VN" smtClean="0"/>
              <a:pPr/>
              <a:t>21/04/2020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27796-DEE7-4681-829E-FCD3E0F32CAE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FE582-3C9F-468C-BC2D-8C6836FC4B94}" type="datetimeFigureOut">
              <a:rPr lang="vi-VN" smtClean="0"/>
              <a:pPr/>
              <a:t>21/04/2020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27796-DEE7-4681-829E-FCD3E0F32CAE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FE582-3C9F-468C-BC2D-8C6836FC4B94}" type="datetimeFigureOut">
              <a:rPr lang="vi-VN" smtClean="0"/>
              <a:pPr/>
              <a:t>21/04/2020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27796-DEE7-4681-829E-FCD3E0F32CAE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FE582-3C9F-468C-BC2D-8C6836FC4B94}" type="datetimeFigureOut">
              <a:rPr lang="vi-VN" smtClean="0"/>
              <a:pPr/>
              <a:t>21/04/2020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27796-DEE7-4681-829E-FCD3E0F32CAE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FE582-3C9F-468C-BC2D-8C6836FC4B94}" type="datetimeFigureOut">
              <a:rPr lang="vi-VN" smtClean="0"/>
              <a:pPr/>
              <a:t>21/04/2020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27796-DEE7-4681-829E-FCD3E0F32CAE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FE582-3C9F-468C-BC2D-8C6836FC4B94}" type="datetimeFigureOut">
              <a:rPr lang="vi-VN" smtClean="0"/>
              <a:pPr/>
              <a:t>21/04/2020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27796-DEE7-4681-829E-FCD3E0F32CAE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FE582-3C9F-468C-BC2D-8C6836FC4B94}" type="datetimeFigureOut">
              <a:rPr lang="vi-VN" smtClean="0"/>
              <a:pPr/>
              <a:t>21/04/2020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27796-DEE7-4681-829E-FCD3E0F32CAE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FE582-3C9F-468C-BC2D-8C6836FC4B94}" type="datetimeFigureOut">
              <a:rPr lang="vi-VN" smtClean="0"/>
              <a:pPr/>
              <a:t>21/04/2020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27796-DEE7-4681-829E-FCD3E0F32CAE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FE582-3C9F-468C-BC2D-8C6836FC4B94}" type="datetimeFigureOut">
              <a:rPr lang="vi-VN" smtClean="0"/>
              <a:pPr/>
              <a:t>21/04/2020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27796-DEE7-4681-829E-FCD3E0F32CAE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FE582-3C9F-468C-BC2D-8C6836FC4B94}" type="datetimeFigureOut">
              <a:rPr lang="vi-VN" smtClean="0"/>
              <a:pPr/>
              <a:t>21/04/2020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27796-DEE7-4681-829E-FCD3E0F32CAE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FFE582-3C9F-468C-BC2D-8C6836FC4B94}" type="datetimeFigureOut">
              <a:rPr lang="vi-VN" smtClean="0"/>
              <a:pPr/>
              <a:t>21/04/2020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E27796-DEE7-4681-829E-FCD3E0F32CAE}" type="slidenum">
              <a:rPr lang="vi-VN" smtClean="0"/>
              <a:pPr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object 2"/>
          <p:cNvSpPr/>
          <p:nvPr/>
        </p:nvSpPr>
        <p:spPr>
          <a:xfrm>
            <a:off x="0" y="1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539552" y="1196752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vi-VN" dirty="0"/>
          </a:p>
        </p:txBody>
      </p:sp>
      <p:sp>
        <p:nvSpPr>
          <p:cNvPr id="6" name="object 4"/>
          <p:cNvSpPr/>
          <p:nvPr/>
        </p:nvSpPr>
        <p:spPr>
          <a:xfrm>
            <a:off x="395536" y="980728"/>
            <a:ext cx="8346092" cy="154474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TextBox 6"/>
          <p:cNvSpPr txBox="1"/>
          <p:nvPr/>
        </p:nvSpPr>
        <p:spPr>
          <a:xfrm>
            <a:off x="1403648" y="2492896"/>
            <a:ext cx="6912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vi-VN" dirty="0">
              <a:cs typeface="Arial"/>
            </a:endParaRPr>
          </a:p>
          <a:p>
            <a:endParaRPr lang="vi-VN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691680" y="188640"/>
            <a:ext cx="5616624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itchFamily="34" charset="0"/>
                <a:ea typeface="+mj-ea"/>
                <a:cs typeface="+mj-cs"/>
              </a:rPr>
              <a:t>Tr­êng mÇn </a:t>
            </a: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itchFamily="34" charset="0"/>
                <a:ea typeface="+mj-ea"/>
                <a:cs typeface="+mj-cs"/>
              </a:rPr>
              <a:t>non </a:t>
            </a:r>
            <a:r>
              <a:rPr lang="en-US" sz="2800" b="1" smtClean="0">
                <a:solidFill>
                  <a:srgbClr val="FF0000"/>
                </a:solidFill>
                <a:latin typeface=".VnAvant" pitchFamily="34" charset="0"/>
                <a:ea typeface="+mj-ea"/>
                <a:cs typeface="+mj-cs"/>
              </a:rPr>
              <a:t>Quang Trung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67544" y="2060848"/>
            <a:ext cx="8064896" cy="15121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.VnAvant" pitchFamily="34" charset="0"/>
                <a:ea typeface="+mj-ea"/>
                <a:cs typeface="+mj-cs"/>
              </a:rPr>
              <a:t>Lµm</a:t>
            </a:r>
            <a:r>
              <a:rPr kumimoji="0" lang="en-US" sz="4800" b="1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.VnAvant" pitchFamily="34" charset="0"/>
                <a:ea typeface="+mj-ea"/>
                <a:cs typeface="+mj-cs"/>
              </a:rPr>
              <a:t> quen víi ch÷ c¸i p,q</a:t>
            </a:r>
            <a:endParaRPr kumimoji="0" lang="vi-VN" sz="48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835696" y="3717032"/>
            <a:ext cx="5616624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.VnAvant" pitchFamily="34" charset="0"/>
                <a:ea typeface="+mj-ea"/>
                <a:cs typeface="+mj-cs"/>
              </a:rPr>
              <a:t>Chñ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.VnAvant" pitchFamily="34" charset="0"/>
                <a:ea typeface="+mj-ea"/>
                <a:cs typeface="+mj-cs"/>
              </a:rPr>
              <a:t> ®Ò: Thùc vËt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187624" y="4797152"/>
            <a:ext cx="6768752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itchFamily="34" charset="0"/>
                <a:ea typeface="+mj-ea"/>
                <a:cs typeface="+mj-cs"/>
              </a:rPr>
              <a:t>Gi¸o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itchFamily="34" charset="0"/>
                <a:ea typeface="+mj-ea"/>
                <a:cs typeface="+mj-cs"/>
              </a:rPr>
              <a:t> viªn</a:t>
            </a:r>
            <a:r>
              <a:rPr kumimoji="0" lang="en-US" sz="2800" b="1" i="0" u="none" strike="noStrike" kern="1200" cap="none" spc="0" normalizeH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itchFamily="34" charset="0"/>
                <a:ea typeface="+mj-ea"/>
                <a:cs typeface="+mj-cs"/>
              </a:rPr>
              <a:t>: </a:t>
            </a:r>
            <a:r>
              <a:rPr lang="en-US" sz="2800" b="1" noProof="0" smtClean="0">
                <a:solidFill>
                  <a:srgbClr val="FF0000"/>
                </a:solidFill>
                <a:latin typeface=".VnAvant" pitchFamily="34" charset="0"/>
                <a:ea typeface="+mj-ea"/>
                <a:cs typeface="+mj-cs"/>
              </a:rPr>
              <a:t>Nguyễn Thị Nguyệt Như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691680" y="188640"/>
            <a:ext cx="5616624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noProof="0" dirty="0" smtClean="0">
                <a:solidFill>
                  <a:srgbClr val="000099"/>
                </a:solidFill>
                <a:latin typeface=".VnAvant" pitchFamily="34" charset="0"/>
                <a:ea typeface="+mj-ea"/>
                <a:cs typeface="+mj-cs"/>
              </a:rPr>
              <a:t>§©y lµ ch÷ q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2771800" y="0"/>
            <a:ext cx="3444875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8900" b="1" dirty="0">
                <a:solidFill>
                  <a:srgbClr val="FF0000"/>
                </a:solidFill>
                <a:latin typeface=".VnAvant" pitchFamily="34" charset="0"/>
              </a:rPr>
              <a:t>q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object 2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691680" y="188640"/>
            <a:ext cx="5616624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smtClean="0">
                <a:solidFill>
                  <a:srgbClr val="FF0000"/>
                </a:solidFill>
                <a:latin typeface=".VnAvant" pitchFamily="34" charset="0"/>
                <a:ea typeface="+mj-ea"/>
                <a:cs typeface="+mj-cs"/>
              </a:rPr>
              <a:t>§Æc ®iÓm cña ch÷ q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267744" y="-675456"/>
            <a:ext cx="35814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8900" b="1" dirty="0" smtClean="0">
                <a:solidFill>
                  <a:srgbClr val="FF0000"/>
                </a:solidFill>
                <a:latin typeface=".VnAvant" pitchFamily="34" charset="0"/>
              </a:rPr>
              <a:t>o</a:t>
            </a:r>
            <a:endParaRPr lang="en-US" sz="389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4648200" y="228600"/>
            <a:ext cx="13716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8900" b="1" dirty="0" smtClean="0">
                <a:solidFill>
                  <a:srgbClr val="FF0000"/>
                </a:solidFill>
                <a:latin typeface=".VnAvant" pitchFamily="34" charset="0"/>
              </a:rPr>
              <a:t>l</a:t>
            </a:r>
            <a:endParaRPr lang="en-US" sz="389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object 2"/>
          <p:cNvSpPr/>
          <p:nvPr/>
        </p:nvSpPr>
        <p:spPr>
          <a:xfrm>
            <a:off x="0" y="0"/>
            <a:ext cx="9143999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979712" y="260648"/>
            <a:ext cx="5616624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.VnAvant" pitchFamily="34" charset="0"/>
                <a:ea typeface="+mj-ea"/>
                <a:cs typeface="+mj-cs"/>
              </a:rPr>
              <a:t>So s¸nh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.VnAvant" pitchFamily="34" charset="0"/>
                <a:ea typeface="+mj-ea"/>
                <a:cs typeface="+mj-cs"/>
              </a:rPr>
              <a:t> ch÷ c¸i p, q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835696" y="620688"/>
            <a:ext cx="3657600" cy="4293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7300" b="1" dirty="0">
                <a:solidFill>
                  <a:srgbClr val="000099"/>
                </a:solidFill>
                <a:latin typeface=".VnAvant" pitchFamily="34" charset="0"/>
              </a:rPr>
              <a:t>p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5076056" y="620688"/>
            <a:ext cx="2470548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7000" b="1" dirty="0">
                <a:solidFill>
                  <a:srgbClr val="FF0000"/>
                </a:solidFill>
                <a:latin typeface=".VnAvant" pitchFamily="34" charset="0"/>
              </a:rPr>
              <a:t>q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object 2"/>
          <p:cNvSpPr/>
          <p:nvPr/>
        </p:nvSpPr>
        <p:spPr>
          <a:xfrm>
            <a:off x="1" y="0"/>
            <a:ext cx="9143999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691680" y="188640"/>
            <a:ext cx="5616624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smtClean="0">
                <a:solidFill>
                  <a:srgbClr val="FF0000"/>
                </a:solidFill>
                <a:latin typeface=".VnAvant" pitchFamily="34" charset="0"/>
                <a:ea typeface="+mj-ea"/>
                <a:cs typeface="+mj-cs"/>
              </a:rPr>
              <a:t>§iÓm gièng nhau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899592" y="1052736"/>
            <a:ext cx="1100138" cy="466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0000" b="1" dirty="0">
                <a:solidFill>
                  <a:srgbClr val="000099"/>
                </a:solidFill>
                <a:latin typeface=".VnAvant" pitchFamily="34" charset="0"/>
              </a:rPr>
              <a:t>l</a:t>
            </a: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7092280" y="1124744"/>
            <a:ext cx="1100138" cy="466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0000" b="1" dirty="0">
                <a:solidFill>
                  <a:srgbClr val="FF0000"/>
                </a:solidFill>
                <a:latin typeface=".VnAvant" pitchFamily="34" charset="0"/>
              </a:rPr>
              <a:t>l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187624" y="404664"/>
            <a:ext cx="2622550" cy="466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0000" b="1" dirty="0">
                <a:solidFill>
                  <a:srgbClr val="000099"/>
                </a:solidFill>
                <a:latin typeface=".VnAvant" pitchFamily="34" charset="0"/>
              </a:rPr>
              <a:t>o</a:t>
            </a: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5292080" y="476672"/>
            <a:ext cx="2622550" cy="466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0000" b="1" dirty="0">
                <a:solidFill>
                  <a:srgbClr val="FF0000"/>
                </a:solidFill>
                <a:latin typeface=".VnAvant" pitchFamily="34" charset="0"/>
              </a:rPr>
              <a:t>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object 2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691680" y="188640"/>
            <a:ext cx="5616624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smtClean="0">
                <a:solidFill>
                  <a:srgbClr val="FF0000"/>
                </a:solidFill>
                <a:latin typeface=".VnAvant" pitchFamily="34" charset="0"/>
                <a:ea typeface="+mj-ea"/>
                <a:cs typeface="+mj-cs"/>
              </a:rPr>
              <a:t>§iÓm kh¸c nhau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187624" y="404664"/>
            <a:ext cx="2622550" cy="466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0000" b="1" dirty="0">
                <a:solidFill>
                  <a:srgbClr val="000099"/>
                </a:solidFill>
                <a:latin typeface=".VnAvant" pitchFamily="34" charset="0"/>
              </a:rPr>
              <a:t>o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899592" y="1052736"/>
            <a:ext cx="1100138" cy="466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0000" b="1" dirty="0">
                <a:solidFill>
                  <a:srgbClr val="000099"/>
                </a:solidFill>
                <a:latin typeface=".VnAvant" pitchFamily="34" charset="0"/>
              </a:rPr>
              <a:t>l</a:t>
            </a: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5292080" y="476672"/>
            <a:ext cx="2622550" cy="466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0000" b="1" dirty="0">
                <a:solidFill>
                  <a:srgbClr val="FF0000"/>
                </a:solidFill>
                <a:latin typeface=".VnAvant" pitchFamily="34" charset="0"/>
              </a:rPr>
              <a:t>o</a:t>
            </a: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7092280" y="1124744"/>
            <a:ext cx="1100138" cy="466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0000" b="1" dirty="0">
                <a:solidFill>
                  <a:srgbClr val="FF0000"/>
                </a:solidFill>
                <a:latin typeface=".VnAvant" pitchFamily="34" charset="0"/>
              </a:rPr>
              <a:t>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C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1C1C1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C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1C1C1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9" grpId="0"/>
      <p:bldP spid="9" grpId="1"/>
      <p:bldP spid="10" grpId="0"/>
      <p:bldP spid="10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object 2"/>
          <p:cNvSpPr/>
          <p:nvPr/>
        </p:nvSpPr>
        <p:spPr>
          <a:xfrm>
            <a:off x="0" y="0"/>
            <a:ext cx="9143999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Picture 4" descr="Hinh nen border1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683568" y="3429000"/>
            <a:ext cx="1693863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0" b="1" dirty="0">
                <a:solidFill>
                  <a:srgbClr val="FF00FF"/>
                </a:solidFill>
                <a:latin typeface=".VnAvant" pitchFamily="34" charset="0"/>
              </a:rPr>
              <a:t>q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259632" y="548680"/>
            <a:ext cx="6624736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.VnAvant" pitchFamily="34" charset="0"/>
                <a:ea typeface="+mj-ea"/>
                <a:cs typeface="+mj-cs"/>
              </a:rPr>
              <a:t>Ch÷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.VnAvant" pitchFamily="34" charset="0"/>
                <a:ea typeface="+mj-ea"/>
                <a:cs typeface="+mj-cs"/>
              </a:rPr>
              <a:t> viÕt th­êng, ch÷ in hoa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Picture 8" descr="q thuo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4293096"/>
            <a:ext cx="9906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5580112" y="3501008"/>
            <a:ext cx="3048000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18000" b="1" dirty="0">
                <a:solidFill>
                  <a:srgbClr val="FF0000"/>
                </a:solidFill>
                <a:latin typeface="Arial" charset="0"/>
              </a:rPr>
              <a:t>Q</a:t>
            </a:r>
          </a:p>
        </p:txBody>
      </p:sp>
      <p:pic>
        <p:nvPicPr>
          <p:cNvPr id="11" name="Picture 9" descr="p thuo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872" y="1700808"/>
            <a:ext cx="13716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971600" y="692696"/>
            <a:ext cx="1693863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0" b="1" dirty="0" smtClean="0">
                <a:solidFill>
                  <a:srgbClr val="FF00FF"/>
                </a:solidFill>
                <a:latin typeface=".VnAvant" pitchFamily="34" charset="0"/>
              </a:rPr>
              <a:t>p</a:t>
            </a:r>
            <a:endParaRPr lang="en-US" sz="18000" b="1" dirty="0">
              <a:solidFill>
                <a:srgbClr val="FF00FF"/>
              </a:solidFill>
              <a:latin typeface=".VnAvant" pitchFamily="34" charset="0"/>
            </a:endParaRP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5796136" y="620688"/>
            <a:ext cx="1736373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1600" b="1" dirty="0" smtClean="0">
                <a:solidFill>
                  <a:srgbClr val="FF0000"/>
                </a:solidFill>
                <a:latin typeface=".VnAvant" pitchFamily="34" charset="0"/>
              </a:rPr>
              <a:t>P</a:t>
            </a:r>
            <a:endParaRPr lang="en-US" sz="216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2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0" y="1568450"/>
            <a:ext cx="9144000" cy="307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9800" b="1" dirty="0">
                <a:solidFill>
                  <a:srgbClr val="FF3300"/>
                </a:solidFill>
                <a:latin typeface=".VnAvant" pitchFamily="34" charset="0"/>
              </a:rPr>
              <a:t>Xin ch©n thµnh c¶m ¬n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object 2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67544" y="2060848"/>
            <a:ext cx="8064896" cy="15121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.VnAvant" pitchFamily="34" charset="0"/>
                <a:ea typeface="+mj-ea"/>
                <a:cs typeface="+mj-cs"/>
              </a:rPr>
              <a:t>Lµm</a:t>
            </a:r>
            <a:r>
              <a:rPr kumimoji="0" lang="en-US" sz="4800" b="1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.VnAvant" pitchFamily="34" charset="0"/>
                <a:ea typeface="+mj-ea"/>
                <a:cs typeface="+mj-cs"/>
              </a:rPr>
              <a:t> quen víi ch÷ c¸i p</a:t>
            </a:r>
            <a:endParaRPr kumimoji="0" lang="vi-VN" sz="48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11560" y="5157192"/>
            <a:ext cx="8064896" cy="15121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itchFamily="34" charset="0"/>
                <a:ea typeface="+mj-ea"/>
                <a:cs typeface="+mj-cs"/>
              </a:rPr>
              <a:t>B¾p</a:t>
            </a:r>
            <a:r>
              <a:rPr kumimoji="0" lang="en-US" sz="115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itchFamily="34" charset="0"/>
                <a:ea typeface="+mj-ea"/>
                <a:cs typeface="+mj-cs"/>
              </a:rPr>
              <a:t> c¶i</a:t>
            </a:r>
            <a:endParaRPr kumimoji="0" lang="vi-VN" sz="115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941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691680" y="188640"/>
            <a:ext cx="5616624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.VnAvant" pitchFamily="34" charset="0"/>
                <a:ea typeface="+mj-ea"/>
                <a:cs typeface="+mj-cs"/>
              </a:rPr>
              <a:t>T×m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.VnAvant" pitchFamily="34" charset="0"/>
                <a:ea typeface="+mj-ea"/>
                <a:cs typeface="+mj-cs"/>
              </a:rPr>
              <a:t> ch÷ c¸i ®· häc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FF33CC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259632" y="2924944"/>
            <a:ext cx="1152128" cy="14401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.VnAvant" pitchFamily="34" charset="0"/>
                <a:ea typeface="+mj-ea"/>
                <a:cs typeface="+mj-cs"/>
              </a:rPr>
              <a:t>B</a:t>
            </a:r>
            <a:endParaRPr kumimoji="0" lang="vi-VN" sz="13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339752" y="2852936"/>
            <a:ext cx="1152128" cy="14401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800" b="1" dirty="0" smtClean="0">
                <a:latin typeface=".VnAvant" pitchFamily="34" charset="0"/>
                <a:ea typeface="+mj-ea"/>
                <a:cs typeface="+mj-cs"/>
              </a:rPr>
              <a:t>¨</a:t>
            </a:r>
            <a:endParaRPr kumimoji="0" lang="vi-VN" sz="13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563888" y="2852936"/>
            <a:ext cx="1008112" cy="14401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.VnAvant" pitchFamily="34" charset="0"/>
                <a:ea typeface="+mj-ea"/>
                <a:cs typeface="+mj-cs"/>
              </a:rPr>
              <a:t>p</a:t>
            </a:r>
            <a:endParaRPr kumimoji="0" lang="vi-VN" sz="13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5076056" y="2852936"/>
            <a:ext cx="1152128" cy="14401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.VnAvant" pitchFamily="34" charset="0"/>
                <a:ea typeface="+mj-ea"/>
                <a:cs typeface="+mj-cs"/>
              </a:rPr>
              <a:t>c</a:t>
            </a:r>
            <a:endParaRPr kumimoji="0" lang="vi-VN" sz="13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7164288" y="2924944"/>
            <a:ext cx="792088" cy="14401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.VnAvant" pitchFamily="34" charset="0"/>
                <a:ea typeface="+mj-ea"/>
                <a:cs typeface="+mj-cs"/>
              </a:rPr>
              <a:t>i</a:t>
            </a:r>
            <a:endParaRPr kumimoji="0" lang="vi-VN" sz="13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object 4"/>
          <p:cNvSpPr/>
          <p:nvPr/>
        </p:nvSpPr>
        <p:spPr>
          <a:xfrm>
            <a:off x="2843808" y="2420888"/>
            <a:ext cx="432048" cy="216024"/>
          </a:xfrm>
          <a:custGeom>
            <a:avLst/>
            <a:gdLst/>
            <a:ahLst/>
            <a:cxnLst/>
            <a:rect l="l" t="t" r="r" b="b"/>
            <a:pathLst>
              <a:path w="426719" h="279400">
                <a:moveTo>
                  <a:pt x="377703" y="0"/>
                </a:moveTo>
                <a:lnTo>
                  <a:pt x="0" y="107821"/>
                </a:lnTo>
                <a:lnTo>
                  <a:pt x="48019" y="279013"/>
                </a:lnTo>
                <a:lnTo>
                  <a:pt x="426221" y="173095"/>
                </a:lnTo>
                <a:lnTo>
                  <a:pt x="411938" y="122294"/>
                </a:lnTo>
                <a:lnTo>
                  <a:pt x="377703" y="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0" rtlCol="0"/>
          <a:lstStyle/>
          <a:p>
            <a:endParaRPr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6228184" y="2924944"/>
            <a:ext cx="1080120" cy="14401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800" b="1" dirty="0" smtClean="0">
                <a:latin typeface=".VnAvant" pitchFamily="34" charset="0"/>
                <a:ea typeface="+mj-ea"/>
                <a:cs typeface="+mj-cs"/>
              </a:rPr>
              <a:t>¶</a:t>
            </a:r>
            <a:endParaRPr kumimoji="0" lang="vi-VN" sz="13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6143636" y="3071810"/>
            <a:ext cx="1224136" cy="11521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.VnAvant" pitchFamily="34" charset="0"/>
                <a:ea typeface="+mj-ea"/>
                <a:cs typeface="+mj-cs"/>
              </a:rPr>
              <a:t>a</a:t>
            </a:r>
            <a:endParaRPr kumimoji="0" lang="vi-VN" sz="13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02  E" pathEditMode="relative" ptsTypes="">
                                      <p:cBhvr>
                                        <p:cTn id="5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9" grpId="1"/>
      <p:bldP spid="10" grpId="0"/>
      <p:bldP spid="12" grpId="0"/>
      <p:bldP spid="13" grpId="0" animBg="1"/>
      <p:bldP spid="14" grpId="0"/>
      <p:bldP spid="14" grpId="1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object 2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619672" y="764704"/>
            <a:ext cx="5616624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smtClean="0">
                <a:solidFill>
                  <a:srgbClr val="002060"/>
                </a:solidFill>
                <a:latin typeface=".VnAvant" pitchFamily="34" charset="0"/>
                <a:ea typeface="+mj-ea"/>
                <a:cs typeface="+mj-cs"/>
              </a:rPr>
              <a:t>§©y lµ ch÷ p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2987824" y="0"/>
            <a:ext cx="3657600" cy="5139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800" b="1" dirty="0">
                <a:solidFill>
                  <a:srgbClr val="000099"/>
                </a:solidFill>
                <a:latin typeface=".VnAvant" pitchFamily="34" charset="0"/>
              </a:rPr>
              <a:t>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object 2"/>
          <p:cNvSpPr/>
          <p:nvPr/>
        </p:nvSpPr>
        <p:spPr>
          <a:xfrm>
            <a:off x="1" y="0"/>
            <a:ext cx="9143999" cy="71906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514600" y="-1524000"/>
            <a:ext cx="3657600" cy="727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47100" b="1" dirty="0">
              <a:solidFill>
                <a:srgbClr val="FF3300"/>
              </a:solidFill>
              <a:latin typeface=".VnAvant" pitchFamily="34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2195736" y="260648"/>
            <a:ext cx="1752600" cy="727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7100" b="1" dirty="0">
                <a:solidFill>
                  <a:srgbClr val="FF3300"/>
                </a:solidFill>
                <a:latin typeface=".VnAvant" pitchFamily="34" charset="0"/>
              </a:rPr>
              <a:t>l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2627784" y="-747464"/>
            <a:ext cx="3962400" cy="727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7100" b="1" dirty="0">
                <a:solidFill>
                  <a:srgbClr val="FF3300"/>
                </a:solidFill>
                <a:latin typeface=".VnAvant" pitchFamily="34" charset="0"/>
              </a:rPr>
              <a:t>o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691680" y="188640"/>
            <a:ext cx="5616624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smtClean="0">
                <a:solidFill>
                  <a:srgbClr val="000099"/>
                </a:solidFill>
                <a:latin typeface=".VnAvant" pitchFamily="34" charset="0"/>
                <a:ea typeface="+mj-ea"/>
                <a:cs typeface="+mj-cs"/>
              </a:rPr>
              <a:t>§Æc ®iÓm cña ch÷ p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object 2"/>
          <p:cNvSpPr/>
          <p:nvPr/>
        </p:nvSpPr>
        <p:spPr>
          <a:xfrm>
            <a:off x="1" y="0"/>
            <a:ext cx="9143999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51520" y="260648"/>
            <a:ext cx="8640960" cy="33123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itchFamily="34" charset="0"/>
                <a:ea typeface="+mj-ea"/>
                <a:cs typeface="+mj-cs"/>
              </a:rPr>
              <a:t>Lµm</a:t>
            </a:r>
            <a:r>
              <a:rPr kumimoji="0" lang="en-US" sz="66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itchFamily="34" charset="0"/>
                <a:ea typeface="+mj-ea"/>
                <a:cs typeface="+mj-cs"/>
              </a:rPr>
              <a:t> quen víi ch÷ q</a:t>
            </a:r>
            <a:endParaRPr kumimoji="0" lang="vi-VN" sz="6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51520" y="2708920"/>
            <a:ext cx="8640960" cy="23042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.VnAvant" pitchFamily="34" charset="0"/>
                <a:ea typeface="+mj-ea"/>
                <a:cs typeface="+mj-cs"/>
              </a:rPr>
              <a:t>Trªn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.VnAvant" pitchFamily="34" charset="0"/>
                <a:ea typeface="+mj-ea"/>
                <a:cs typeface="+mj-cs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.VnAvant" pitchFamily="34" charset="0"/>
                <a:ea typeface="+mj-ea"/>
                <a:cs typeface="+mj-cs"/>
              </a:rPr>
              <a:t>giµn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.VnAvant" pitchFamily="34" charset="0"/>
                <a:ea typeface="+mj-ea"/>
                <a:cs typeface="+mj-cs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.VnAvant" pitchFamily="34" charset="0"/>
                <a:ea typeface="+mj-ea"/>
                <a:cs typeface="+mj-cs"/>
              </a:rPr>
              <a:t>treo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.VnAvant" pitchFamily="34" charset="0"/>
                <a:ea typeface="+mj-ea"/>
                <a:cs typeface="+mj-cs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.VnAvant" pitchFamily="34" charset="0"/>
                <a:ea typeface="+mj-ea"/>
                <a:cs typeface="+mj-cs"/>
              </a:rPr>
              <a:t>ng­îc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.VnAvant" pitchFamily="34" charset="0"/>
                <a:ea typeface="+mj-ea"/>
                <a:cs typeface="+mj-cs"/>
              </a:rPr>
              <a:t> </a:t>
            </a:r>
            <a:r>
              <a:rPr kumimoji="0" lang="en-US" sz="3600" b="1" i="0" u="none" strike="noStrike" kern="1200" cap="none" spc="0" normalizeH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.VnAvant" pitchFamily="34" charset="0"/>
                <a:ea typeface="+mj-ea"/>
                <a:cs typeface="+mj-cs"/>
              </a:rPr>
              <a:t>tr¸i 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.VnAvant" pitchFamily="34" charset="0"/>
                <a:ea typeface="+mj-ea"/>
                <a:cs typeface="+mj-cs"/>
              </a:rPr>
              <a:t>xanh</a:t>
            </a:r>
            <a:endParaRPr kumimoji="0" lang="en-US" sz="3600" b="1" i="0" u="none" strike="noStrike" kern="1200" cap="none" spc="0" normalizeH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.VnAvant" pitchFamily="34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baseline="0" dirty="0" err="1" smtClean="0">
                <a:solidFill>
                  <a:srgbClr val="002060"/>
                </a:solidFill>
                <a:latin typeface=".VnAvant" pitchFamily="34" charset="0"/>
                <a:ea typeface="+mj-ea"/>
                <a:cs typeface="+mj-cs"/>
              </a:rPr>
              <a:t>Bæ</a:t>
            </a:r>
            <a:r>
              <a:rPr lang="en-US" sz="3600" b="1" dirty="0" smtClean="0">
                <a:solidFill>
                  <a:srgbClr val="002060"/>
                </a:solidFill>
                <a:latin typeface=".VnAvant" pitchFamily="34" charset="0"/>
                <a:ea typeface="+mj-ea"/>
                <a:cs typeface="+mj-cs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.VnAvant" pitchFamily="34" charset="0"/>
                <a:ea typeface="+mj-ea"/>
                <a:cs typeface="+mj-cs"/>
              </a:rPr>
              <a:t>ra</a:t>
            </a:r>
            <a:r>
              <a:rPr lang="en-US" sz="3600" b="1" dirty="0" smtClean="0">
                <a:solidFill>
                  <a:srgbClr val="002060"/>
                </a:solidFill>
                <a:latin typeface=".VnAvant" pitchFamily="34" charset="0"/>
                <a:ea typeface="+mj-ea"/>
                <a:cs typeface="+mj-cs"/>
              </a:rPr>
              <a:t> tr¾ng </a:t>
            </a:r>
            <a:r>
              <a:rPr lang="en-US" sz="3600" b="1" dirty="0" err="1" smtClean="0">
                <a:solidFill>
                  <a:srgbClr val="002060"/>
                </a:solidFill>
                <a:latin typeface=".VnAvant" pitchFamily="34" charset="0"/>
                <a:ea typeface="+mj-ea"/>
                <a:cs typeface="+mj-cs"/>
              </a:rPr>
              <a:t>bãc</a:t>
            </a:r>
            <a:r>
              <a:rPr lang="en-US" sz="3600" b="1" dirty="0" smtClean="0">
                <a:solidFill>
                  <a:srgbClr val="002060"/>
                </a:solidFill>
                <a:latin typeface=".VnAvant" pitchFamily="34" charset="0"/>
                <a:ea typeface="+mj-ea"/>
                <a:cs typeface="+mj-cs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.VnAvant" pitchFamily="34" charset="0"/>
                <a:ea typeface="+mj-ea"/>
                <a:cs typeface="+mj-cs"/>
              </a:rPr>
              <a:t>nÊu</a:t>
            </a:r>
            <a:r>
              <a:rPr lang="en-US" sz="3600" b="1" dirty="0" smtClean="0">
                <a:solidFill>
                  <a:srgbClr val="002060"/>
                </a:solidFill>
                <a:latin typeface=".VnAvant" pitchFamily="34" charset="0"/>
                <a:ea typeface="+mj-ea"/>
                <a:cs typeface="+mj-cs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.VnAvant" pitchFamily="34" charset="0"/>
                <a:ea typeface="+mj-ea"/>
                <a:cs typeface="+mj-cs"/>
              </a:rPr>
              <a:t>canh</a:t>
            </a:r>
            <a:r>
              <a:rPr lang="en-US" sz="3600" b="1" dirty="0" smtClean="0">
                <a:solidFill>
                  <a:srgbClr val="002060"/>
                </a:solidFill>
                <a:latin typeface=".VnAvant" pitchFamily="34" charset="0"/>
                <a:ea typeface="+mj-ea"/>
                <a:cs typeface="+mj-cs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.VnAvant" pitchFamily="34" charset="0"/>
                <a:ea typeface="+mj-ea"/>
                <a:cs typeface="+mj-cs"/>
              </a:rPr>
              <a:t>mïa</a:t>
            </a:r>
            <a:r>
              <a:rPr lang="en-US" sz="3600" b="1" dirty="0" smtClean="0">
                <a:solidFill>
                  <a:srgbClr val="002060"/>
                </a:solidFill>
                <a:latin typeface=".VnAvant" pitchFamily="34" charset="0"/>
                <a:ea typeface="+mj-ea"/>
                <a:cs typeface="+mj-cs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.VnAvant" pitchFamily="34" charset="0"/>
                <a:ea typeface="+mj-ea"/>
                <a:cs typeface="+mj-cs"/>
              </a:rPr>
              <a:t>hÌ</a:t>
            </a:r>
            <a:r>
              <a:rPr lang="en-US" sz="3600" b="1" dirty="0" smtClean="0">
                <a:solidFill>
                  <a:srgbClr val="002060"/>
                </a:solidFill>
                <a:latin typeface=".VnAvant" pitchFamily="34" charset="0"/>
                <a:ea typeface="+mj-ea"/>
                <a:cs typeface="+mj-cs"/>
              </a:rPr>
              <a:t>.</a:t>
            </a: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.VnAvant" pitchFamily="34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smtClean="0">
                <a:solidFill>
                  <a:srgbClr val="002060"/>
                </a:solidFill>
                <a:latin typeface=".VnAvant" pitchFamily="34" charset="0"/>
                <a:ea typeface="+mj-ea"/>
                <a:cs typeface="+mj-cs"/>
              </a:rPr>
              <a:t>                                 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.VnAvant" pitchFamily="34" charset="0"/>
                <a:ea typeface="+mj-ea"/>
                <a:cs typeface="+mj-cs"/>
              </a:rPr>
              <a:t>Lµ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.VnAvant" pitchFamily="34" charset="0"/>
                <a:ea typeface="+mj-ea"/>
                <a:cs typeface="+mj-cs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.VnAvant" pitchFamily="34" charset="0"/>
                <a:ea typeface="+mj-ea"/>
                <a:cs typeface="+mj-cs"/>
              </a:rPr>
              <a:t>qu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.VnAvant" pitchFamily="34" charset="0"/>
                <a:ea typeface="+mj-ea"/>
                <a:cs typeface="+mj-cs"/>
              </a:rPr>
              <a:t>¶ g×?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 noGrp="1"/>
          </p:cNvSpPr>
          <p:nvPr>
            <p:ph idx="1"/>
          </p:nvPr>
        </p:nvSpPr>
        <p:spPr>
          <a:xfrm>
            <a:off x="251520" y="4869160"/>
            <a:ext cx="8604448" cy="21931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500" b="1" dirty="0" smtClean="0">
                <a:solidFill>
                  <a:srgbClr val="FF0000"/>
                </a:solidFill>
                <a:latin typeface=".VnAvant" pitchFamily="34" charset="0"/>
                <a:ea typeface="+mj-ea"/>
                <a:cs typeface="+mj-cs"/>
              </a:rPr>
              <a:t>qu¶ bÝ</a:t>
            </a:r>
            <a:endParaRPr kumimoji="0" lang="vi-VN" sz="115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 descr="C:\Users\DungNT\Desktop\trong-bi-dao-0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0"/>
            <a:ext cx="6912768" cy="5181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979712" y="404664"/>
            <a:ext cx="5616624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.VnAvant" pitchFamily="34" charset="0"/>
                <a:ea typeface="+mj-ea"/>
                <a:cs typeface="+mj-cs"/>
              </a:rPr>
              <a:t>T×m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.VnAvant" pitchFamily="34" charset="0"/>
                <a:ea typeface="+mj-ea"/>
                <a:cs typeface="+mj-cs"/>
              </a:rPr>
              <a:t> ch÷ c¸i ®· häc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187624" y="2852936"/>
            <a:ext cx="1152128" cy="14401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.VnAvant" pitchFamily="34" charset="0"/>
                <a:ea typeface="+mj-ea"/>
                <a:cs typeface="+mj-cs"/>
              </a:rPr>
              <a:t>q</a:t>
            </a:r>
            <a:endParaRPr kumimoji="0" lang="vi-VN" sz="13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411760" y="2852936"/>
            <a:ext cx="864096" cy="14401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.VnAvant" pitchFamily="34" charset="0"/>
                <a:ea typeface="+mj-ea"/>
                <a:cs typeface="+mj-cs"/>
              </a:rPr>
              <a:t>u</a:t>
            </a:r>
            <a:endParaRPr kumimoji="0" lang="vi-VN" sz="13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5220072" y="2852936"/>
            <a:ext cx="1080120" cy="14401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.VnAvant" pitchFamily="34" charset="0"/>
                <a:ea typeface="+mj-ea"/>
                <a:cs typeface="+mj-cs"/>
              </a:rPr>
              <a:t>b</a:t>
            </a:r>
            <a:endParaRPr kumimoji="0" lang="vi-VN" sz="13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300192" y="2852936"/>
            <a:ext cx="648072" cy="14401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.VnAvant" pitchFamily="34" charset="0"/>
                <a:ea typeface="+mj-ea"/>
                <a:cs typeface="+mj-cs"/>
              </a:rPr>
              <a:t>i</a:t>
            </a:r>
            <a:endParaRPr kumimoji="0" lang="vi-VN" sz="13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object 4"/>
          <p:cNvSpPr/>
          <p:nvPr/>
        </p:nvSpPr>
        <p:spPr>
          <a:xfrm>
            <a:off x="6588224" y="2564904"/>
            <a:ext cx="432048" cy="216024"/>
          </a:xfrm>
          <a:custGeom>
            <a:avLst/>
            <a:gdLst/>
            <a:ahLst/>
            <a:cxnLst/>
            <a:rect l="l" t="t" r="r" b="b"/>
            <a:pathLst>
              <a:path w="426719" h="279400">
                <a:moveTo>
                  <a:pt x="377703" y="0"/>
                </a:moveTo>
                <a:lnTo>
                  <a:pt x="0" y="107821"/>
                </a:lnTo>
                <a:lnTo>
                  <a:pt x="48019" y="279013"/>
                </a:lnTo>
                <a:lnTo>
                  <a:pt x="426221" y="173095"/>
                </a:lnTo>
                <a:lnTo>
                  <a:pt x="411938" y="122294"/>
                </a:lnTo>
                <a:lnTo>
                  <a:pt x="377703" y="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3347864" y="2852936"/>
            <a:ext cx="1152128" cy="15121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200" b="1" dirty="0" smtClean="0">
                <a:latin typeface=".VnAvant" pitchFamily="34" charset="0"/>
                <a:ea typeface="+mj-ea"/>
                <a:cs typeface="+mj-cs"/>
              </a:rPr>
              <a:t>¶</a:t>
            </a:r>
            <a:endParaRPr kumimoji="0" lang="vi-VN" sz="1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985544" y="2500306"/>
            <a:ext cx="1872208" cy="2287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13800" b="1" dirty="0" smtClean="0">
                <a:latin typeface=".VnAvant" pitchFamily="34" charset="0"/>
                <a:ea typeface="+mj-ea"/>
                <a:cs typeface="+mj-cs"/>
              </a:rPr>
              <a:t>a</a:t>
            </a:r>
            <a:endParaRPr lang="vi-VN" sz="13800" b="1" dirty="0" smtClean="0">
              <a:latin typeface=".VnAvant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02  E" pathEditMode="relative" ptsTypes="">
                                      <p:cBhvr>
                                        <p:cTn id="4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  <p:bldP spid="11" grpId="0"/>
      <p:bldP spid="12" grpId="0"/>
      <p:bldP spid="14" grpId="0" animBg="1"/>
      <p:bldP spid="15" grpId="0"/>
      <p:bldP spid="15" grpId="1"/>
      <p:bldP spid="1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10005&quot;&gt;&lt;property id=&quot;20148&quot; value=&quot;5&quot;/&gt;&lt;property id=&quot;20300&quot; value=&quot;Slide 2&quot;/&gt;&lt;property id=&quot;20307&quot; value=&quot;257&quot;/&gt;&lt;/object&gt;&lt;object type=&quot;3&quot; unique_id=&quot;10006&quot;&gt;&lt;property id=&quot;20148&quot; value=&quot;5&quot;/&gt;&lt;property id=&quot;20300&quot; value=&quot;Slide 3&quot;/&gt;&lt;property id=&quot;20307&quot; value=&quot;258&quot;/&gt;&lt;/object&gt;&lt;object type=&quot;3&quot; unique_id=&quot;10007&quot;&gt;&lt;property id=&quot;20148&quot; value=&quot;5&quot;/&gt;&lt;property id=&quot;20300&quot; value=&quot;Slide 4&quot;/&gt;&lt;property id=&quot;20307&quot; value=&quot;264&quot;/&gt;&lt;/object&gt;&lt;object type=&quot;3&quot; unique_id=&quot;10008&quot;&gt;&lt;property id=&quot;20148&quot; value=&quot;5&quot;/&gt;&lt;property id=&quot;20300&quot; value=&quot;Slide 5&quot;/&gt;&lt;property id=&quot;20307&quot; value=&quot;259&quot;/&gt;&lt;/object&gt;&lt;object type=&quot;3&quot; unique_id=&quot;10009&quot;&gt;&lt;property id=&quot;20148&quot; value=&quot;5&quot;/&gt;&lt;property id=&quot;20300&quot; value=&quot;Slide 6&quot;/&gt;&lt;property id=&quot;20307&quot; value=&quot;260&quot;/&gt;&lt;/object&gt;&lt;object type=&quot;3&quot; unique_id=&quot;10010&quot;&gt;&lt;property id=&quot;20148&quot; value=&quot;5&quot;/&gt;&lt;property id=&quot;20300&quot; value=&quot;Slide 7&quot;/&gt;&lt;property id=&quot;20307&quot; value=&quot;261&quot;/&gt;&lt;/object&gt;&lt;object type=&quot;3&quot; unique_id=&quot;10011&quot;&gt;&lt;property id=&quot;20148&quot; value=&quot;5&quot;/&gt;&lt;property id=&quot;20300&quot; value=&quot;Slide 8&quot;/&gt;&lt;property id=&quot;20307&quot; value=&quot;262&quot;/&gt;&lt;/object&gt;&lt;object type=&quot;3&quot; unique_id=&quot;10012&quot;&gt;&lt;property id=&quot;20148&quot; value=&quot;5&quot;/&gt;&lt;property id=&quot;20300&quot; value=&quot;Slide 9&quot;/&gt;&lt;property id=&quot;20307&quot; value=&quot;263&quot;/&gt;&lt;/object&gt;&lt;object type=&quot;3&quot; unique_id=&quot;10013&quot;&gt;&lt;property id=&quot;20148&quot; value=&quot;5&quot;/&gt;&lt;property id=&quot;20300&quot; value=&quot;Slide 10&quot;/&gt;&lt;property id=&quot;20307&quot; value=&quot;265&quot;/&gt;&lt;/object&gt;&lt;object type=&quot;3&quot; unique_id=&quot;10014&quot;&gt;&lt;property id=&quot;20148&quot; value=&quot;5&quot;/&gt;&lt;property id=&quot;20300&quot; value=&quot;Slide 11&quot;/&gt;&lt;property id=&quot;20307&quot; value=&quot;266&quot;/&gt;&lt;/object&gt;&lt;object type=&quot;3&quot; unique_id=&quot;10015&quot;&gt;&lt;property id=&quot;20148&quot; value=&quot;5&quot;/&gt;&lt;property id=&quot;20300&quot; value=&quot;Slide 12&quot;/&gt;&lt;property id=&quot;20307&quot; value=&quot;267&quot;/&gt;&lt;/object&gt;&lt;object type=&quot;3&quot; unique_id=&quot;10016&quot;&gt;&lt;property id=&quot;20148&quot; value=&quot;5&quot;/&gt;&lt;property id=&quot;20300&quot; value=&quot;Slide 13&quot;/&gt;&lt;property id=&quot;20307&quot; value=&quot;268&quot;/&gt;&lt;/object&gt;&lt;object type=&quot;3&quot; unique_id=&quot;10017&quot;&gt;&lt;property id=&quot;20148&quot; value=&quot;5&quot;/&gt;&lt;property id=&quot;20300&quot; value=&quot;Slide 14&quot;/&gt;&lt;property id=&quot;20307&quot; value=&quot;269&quot;/&gt;&lt;/object&gt;&lt;object type=&quot;3&quot; unique_id=&quot;10018&quot;&gt;&lt;property id=&quot;20148&quot; value=&quot;5&quot;/&gt;&lt;property id=&quot;20300&quot; value=&quot;Slide 15&quot;/&gt;&lt;property id=&quot;20307&quot; value=&quot;270&quot;/&gt;&lt;/object&gt;&lt;object type=&quot;3&quot; unique_id=&quot;10019&quot;&gt;&lt;property id=&quot;20148&quot; value=&quot;5&quot;/&gt;&lt;property id=&quot;20300&quot; value=&quot;Slide 16&quot;/&gt;&lt;property id=&quot;20307&quot; value=&quot;271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538</TotalTime>
  <Words>168</Words>
  <Application>Microsoft Office PowerPoint</Application>
  <PresentationFormat>On-screen Show (4:3)</PresentationFormat>
  <Paragraphs>55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Vu Ngo</dc:creator>
  <cp:lastModifiedBy>All users Win7 x86</cp:lastModifiedBy>
  <cp:revision>101</cp:revision>
  <dcterms:created xsi:type="dcterms:W3CDTF">2017-02-09T05:56:19Z</dcterms:created>
  <dcterms:modified xsi:type="dcterms:W3CDTF">2020-04-21T13:15:11Z</dcterms:modified>
</cp:coreProperties>
</file>